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  <p:sldId id="265" r:id="rId10"/>
    <p:sldId id="259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35" autoAdjust="0"/>
  </p:normalViewPr>
  <p:slideViewPr>
    <p:cSldViewPr>
      <p:cViewPr>
        <p:scale>
          <a:sx n="75" d="100"/>
          <a:sy n="75" d="100"/>
        </p:scale>
        <p:origin x="-123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5B94B-27A5-4355-B641-4A6A35342AC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9BFF0-F4BC-4068-A52C-892E4A650F5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Obra central do reinado de D. João V, o </a:t>
            </a:r>
            <a:r>
              <a:rPr lang="pt-PT" dirty="0" err="1" smtClean="0"/>
              <a:t>Palácio-Convento</a:t>
            </a:r>
            <a:r>
              <a:rPr lang="pt-PT" dirty="0" smtClean="0"/>
              <a:t> de Mafra é um </a:t>
            </a:r>
            <a:r>
              <a:rPr lang="pt-PT" dirty="0" err="1" smtClean="0"/>
              <a:t>projeto</a:t>
            </a:r>
            <a:r>
              <a:rPr lang="pt-PT" dirty="0" smtClean="0"/>
              <a:t> colossal do Barroco português setecentista. Os seus números são impressionantes, como o testemunha a sua imensa área de aproximadamente 40 000 m</a:t>
            </a:r>
            <a:r>
              <a:rPr lang="pt-PT" baseline="30000" dirty="0" smtClean="0"/>
              <a:t>2</a:t>
            </a:r>
            <a:r>
              <a:rPr lang="pt-PT" dirty="0" smtClean="0"/>
              <a:t>, a sua fachada nobre com 232 metros, os seus 29 pátios e 880 salas e quartos, as suas 4500 portas e janelas ou ainda as 217 toneladas que pesam os 110 sinos do seu famoso carrilhão.</a:t>
            </a:r>
            <a:br>
              <a:rPr lang="pt-PT" dirty="0" smtClean="0"/>
            </a:br>
            <a:r>
              <a:rPr lang="pt-PT" dirty="0" smtClean="0"/>
              <a:t>A fundação deste mosteiro de frades </a:t>
            </a:r>
            <a:r>
              <a:rPr lang="pt-PT" dirty="0" err="1" smtClean="0"/>
              <a:t>arrábidos</a:t>
            </a:r>
            <a:r>
              <a:rPr lang="pt-PT" dirty="0" smtClean="0"/>
              <a:t> deveu-se a uma promessa feita por D. João V, caso a rainha fosse bem sucedida na </a:t>
            </a:r>
            <a:r>
              <a:rPr lang="pt-PT" dirty="0" err="1" smtClean="0"/>
              <a:t>conceção</a:t>
            </a:r>
            <a:r>
              <a:rPr lang="pt-PT" dirty="0" smtClean="0"/>
              <a:t> de um filho que tardava. Este promessa cumpriu-se em 1711, ano em que nasceu a princesa Maria Bárbara, a primogénita da descendência do </a:t>
            </a:r>
            <a:r>
              <a:rPr lang="pt-PT" i="1" dirty="0" smtClean="0"/>
              <a:t>Magnânimo</a:t>
            </a:r>
            <a:r>
              <a:rPr lang="pt-PT" dirty="0" smtClean="0"/>
              <a:t>. O </a:t>
            </a:r>
            <a:r>
              <a:rPr lang="pt-PT" dirty="0" err="1" smtClean="0"/>
              <a:t>projeto</a:t>
            </a:r>
            <a:r>
              <a:rPr lang="pt-PT" dirty="0" smtClean="0"/>
              <a:t> inicial estava dimensionado para acolher treze frades </a:t>
            </a:r>
            <a:r>
              <a:rPr lang="pt-PT" dirty="0" err="1" smtClean="0"/>
              <a:t>arrábidos</a:t>
            </a:r>
            <a:r>
              <a:rPr lang="pt-PT" dirty="0" smtClean="0"/>
              <a:t>, mas no final da construção albergou mais de 300. Com efeito, o número de frades e a dimensão do empreendimento sofreram um grande incremento.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9BFF0-F4BC-4068-A52C-892E4A650F50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onlight title.png"/>
          <p:cNvPicPr>
            <a:picLocks noChangeAspect="1"/>
          </p:cNvPicPr>
          <p:nvPr/>
        </p:nvPicPr>
        <p:blipFill>
          <a:blip r:embed="rId2" cstate="print"/>
          <a:srcRect l="6765" r="4151" b="4117"/>
          <a:stretch>
            <a:fillRect/>
          </a:stretch>
        </p:blipFill>
        <p:spPr>
          <a:xfrm>
            <a:off x="0" y="0"/>
            <a:ext cx="9144000" cy="6859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5410200" cy="1801906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4724400" cy="1676400"/>
          </a:xfrm>
        </p:spPr>
        <p:txBody>
          <a:bodyPr>
            <a:normAutofit/>
          </a:bodyPr>
          <a:lstStyle>
            <a:lvl1pPr marL="0" indent="0" algn="l">
              <a:buNone/>
              <a:defRPr sz="22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47908"/>
            <a:ext cx="2133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544234"/>
            <a:ext cx="2895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11960"/>
            <a:ext cx="1066800" cy="21515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1981201"/>
            <a:ext cx="5325315" cy="384137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93751"/>
            <a:ext cx="1371600" cy="50419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793751"/>
            <a:ext cx="4500562" cy="50419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section.png"/>
          <p:cNvPicPr>
            <a:picLocks noChangeAspect="1"/>
          </p:cNvPicPr>
          <p:nvPr/>
        </p:nvPicPr>
        <p:blipFill>
          <a:blip r:embed="rId2" cstate="print"/>
          <a:srcRect l="6389" r="4959" b="27051"/>
          <a:stretch>
            <a:fillRect/>
          </a:stretch>
        </p:blipFill>
        <p:spPr>
          <a:xfrm>
            <a:off x="0" y="0"/>
            <a:ext cx="9144000" cy="685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772400" cy="94129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0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6438" y="2003425"/>
            <a:ext cx="2971800" cy="383222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03425"/>
            <a:ext cx="2971800" cy="38322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199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33272"/>
            <a:ext cx="1298448" cy="262432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4953000" cy="3886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7248" y="5486400"/>
            <a:ext cx="4498848" cy="758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3462"/>
            <a:ext cx="1295400" cy="262413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914400"/>
            <a:ext cx="5486400" cy="4495800"/>
          </a:xfrm>
          <a:prstGeom prst="ellipse">
            <a:avLst/>
          </a:prstGeom>
          <a:effectLst>
            <a:innerShdw blurRad="254000">
              <a:schemeClr val="tx1"/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4495800" cy="76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oonlight master 2.png"/>
          <p:cNvPicPr>
            <a:picLocks noChangeAspect="1"/>
          </p:cNvPicPr>
          <p:nvPr/>
        </p:nvPicPr>
        <p:blipFill>
          <a:blip r:embed="rId13" cstate="print"/>
          <a:srcRect l="2391" t="1099" r="19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1" y="792162"/>
            <a:ext cx="5311562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81201"/>
            <a:ext cx="5015753" cy="3841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47908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0B3870E0-D42F-4D0D-9F2C-91C8151F31AB}" type="datetimeFigureOut">
              <a:rPr lang="pt-PT" smtClean="0"/>
              <a:pPr/>
              <a:t>05-01-2012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544234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033246"/>
            <a:ext cx="1066800" cy="215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2"/>
                </a:solidFill>
              </a:defRPr>
            </a:lvl1pPr>
          </a:lstStyle>
          <a:p>
            <a:fld id="{963DCFBC-3E91-4D8E-ACFD-3F5BD1CAF8C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effectLst>
            <a:reflection blurRad="6350" stA="55000" endA="300" endPos="2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Clr>
          <a:schemeClr val="bg2"/>
        </a:buClr>
        <a:buFontTx/>
        <a:buBlip>
          <a:blip r:embed="rId14"/>
        </a:buBlip>
        <a:defRPr sz="22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://www.infopedia.pt/$palacio-convento-de-mafra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d.culturaonline.pt/Map/Default.aspx?id=82655610-82dc-4eec-b263-3192145a65d0" TargetMode="External"/><Relationship Id="rId5" Type="http://schemas.openxmlformats.org/officeDocument/2006/relationships/hyperlink" Target="http://www.resumos.net/portugues.html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2000" y="980728"/>
            <a:ext cx="5410200" cy="1801906"/>
          </a:xfrm>
        </p:spPr>
        <p:txBody>
          <a:bodyPr>
            <a:normAutofit fontScale="90000"/>
          </a:bodyPr>
          <a:lstStyle/>
          <a:p>
            <a:r>
              <a:rPr lang="pt-PT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25500" dir="5400000" sy="-100000" algn="bl" rotWithShape="0"/>
                </a:effectLst>
                <a:latin typeface="+mn-lt"/>
              </a:rPr>
              <a:t>Memorial do Convento, a obra e o livro</a:t>
            </a:r>
            <a:endParaRPr lang="pt-PT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25500" dir="5400000" sy="-100000" algn="bl" rotWithShape="0"/>
              </a:effectLst>
              <a:latin typeface="+mn-lt"/>
            </a:endParaRPr>
          </a:p>
        </p:txBody>
      </p:sp>
      <p:pic>
        <p:nvPicPr>
          <p:cNvPr id="1026" name="Picture 2" descr="C:\Users\1246267\Dropbox\CLC2_Património Cultural\CLC 2 Ana Cristina Ribeiro\jose_sarama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027373"/>
            <a:ext cx="1096069" cy="10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347864" y="5246226"/>
            <a:ext cx="1717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PT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José </a:t>
            </a:r>
            <a:r>
              <a:rPr lang="pt-PT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Saramago</a:t>
            </a:r>
            <a:endParaRPr lang="pt-P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1246267\Dropbox\CLC2_Património Cultural\CLC 2 Ana Cristina Ribeiro\liv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2494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2892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webgrafia</a:t>
            </a:r>
            <a:endParaRPr lang="pt-PT" dirty="0"/>
          </a:p>
        </p:txBody>
      </p:sp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20955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317" y="476672"/>
            <a:ext cx="123348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51520" y="246700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>
                <a:hlinkClick r:id="rId5"/>
              </a:rPr>
              <a:t>http://</a:t>
            </a:r>
            <a:r>
              <a:rPr lang="pt-PT" u="sng" dirty="0" smtClean="0">
                <a:hlinkClick r:id="rId5"/>
              </a:rPr>
              <a:t>www.resumos.net/portugues.html</a:t>
            </a:r>
            <a:endParaRPr lang="pt-PT" u="sng" dirty="0" smtClean="0"/>
          </a:p>
          <a:p>
            <a:endParaRPr lang="pt-PT" dirty="0"/>
          </a:p>
          <a:p>
            <a:r>
              <a:rPr lang="pt-PT" u="sng" dirty="0">
                <a:hlinkClick r:id="rId6"/>
              </a:rPr>
              <a:t>http://</a:t>
            </a:r>
            <a:r>
              <a:rPr lang="pt-PT" u="sng" dirty="0" smtClean="0">
                <a:hlinkClick r:id="rId6"/>
              </a:rPr>
              <a:t>3d.culturaonline.pt/Map/Default.aspx?id=82655610-82dc-4eec-b263-3192145a65d0</a:t>
            </a:r>
            <a:endParaRPr lang="pt-PT" u="sng" dirty="0" smtClean="0"/>
          </a:p>
          <a:p>
            <a:endParaRPr lang="pt-PT" u="sng" dirty="0" smtClean="0"/>
          </a:p>
          <a:p>
            <a:r>
              <a:rPr lang="pt-PT" dirty="0" smtClean="0">
                <a:solidFill>
                  <a:schemeClr val="accent6">
                    <a:lumMod val="20000"/>
                    <a:lumOff val="80000"/>
                  </a:schemeClr>
                </a:solidFill>
                <a:hlinkClick r:id="rId7"/>
              </a:rPr>
              <a:t>http://www.infopedia.pt/$palacio-convento-de-mafra</a:t>
            </a:r>
            <a:endParaRPr lang="pt-P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pt-P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5041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260648"/>
            <a:ext cx="4575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obra – Convento de Mafra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contextualização</a:t>
            </a:r>
            <a:endParaRPr lang="pt-PT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basilica de maf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528" y="1057434"/>
            <a:ext cx="3888556" cy="525240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1" descr="palacio de maf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0" y="333375"/>
            <a:ext cx="4392613" cy="26924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2" descr="orgão palácio maf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643636" y="3141663"/>
            <a:ext cx="2241477" cy="309564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306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677014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 espaço 1:    Mafra</a:t>
            </a:r>
          </a:p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Onde é construído o Convento de Mafra</a:t>
            </a:r>
            <a:endParaRPr lang="pt-PT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668344" y="122605"/>
            <a:ext cx="140615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monumento</a:t>
            </a:r>
            <a:endParaRPr lang="pt-PT" dirty="0"/>
          </a:p>
        </p:txBody>
      </p:sp>
      <p:sp>
        <p:nvSpPr>
          <p:cNvPr id="9" name="Rectângulo 8"/>
          <p:cNvSpPr/>
          <p:nvPr/>
        </p:nvSpPr>
        <p:spPr>
          <a:xfrm>
            <a:off x="251520" y="1628800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 espaço 2:    Lisboa</a:t>
            </a:r>
          </a:p>
          <a:p>
            <a:r>
              <a:rPr lang="pt-PT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Terreiro do Paço :</a:t>
            </a:r>
          </a:p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Onde se realizava a procissão do corpo de Deus</a:t>
            </a:r>
          </a:p>
          <a:p>
            <a:r>
              <a:rPr lang="pt-PT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Rossio : </a:t>
            </a:r>
          </a:p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Relacionado com o auto de fé que aí se realizava</a:t>
            </a:r>
          </a:p>
          <a:p>
            <a:r>
              <a:rPr lang="pt-PT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Sebastião da Pedreira : </a:t>
            </a:r>
          </a:p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 um local mágico. Lá se constrói a maquina voadora simultaneamente com o Convento de Mafra. A passarola do padre Bartolomeu de Gusmão como hoje é conhecida</a:t>
            </a:r>
          </a:p>
        </p:txBody>
      </p:sp>
    </p:spTree>
    <p:extLst>
      <p:ext uri="{BB962C8B-B14F-4D97-AF65-F5344CB8AC3E}">
        <p14:creationId xmlns:p14="http://schemas.microsoft.com/office/powerpoint/2010/main" xmlns="" val="70172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600" decel="100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600" decel="100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600" decel="100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00" decel="100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00" decel="100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591652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Estilo	:</a:t>
            </a:r>
          </a:p>
          <a:p>
            <a:endParaRPr lang="pt-PT" sz="28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PT" sz="2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Barroco Português Setecentista</a:t>
            </a:r>
            <a:endParaRPr lang="pt-PT" sz="2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PT" sz="2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7668344" y="122605"/>
            <a:ext cx="140615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monumento</a:t>
            </a:r>
            <a:endParaRPr lang="pt-PT" dirty="0"/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779912" y="2276872"/>
            <a:ext cx="5016500" cy="3764030"/>
          </a:xfrm>
          <a:noFill/>
        </p:spPr>
      </p:pic>
    </p:spTree>
    <p:extLst>
      <p:ext uri="{BB962C8B-B14F-4D97-AF65-F5344CB8AC3E}">
        <p14:creationId xmlns:p14="http://schemas.microsoft.com/office/powerpoint/2010/main" xmlns="" val="13674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591652"/>
            <a:ext cx="69847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	:</a:t>
            </a:r>
          </a:p>
          <a:p>
            <a:endParaRPr lang="pt-PT" sz="28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PT" sz="2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Mandado construir por D. João V</a:t>
            </a:r>
            <a:endParaRPr lang="pt-PT" sz="2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PT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7668344" y="122605"/>
            <a:ext cx="140615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monumento</a:t>
            </a:r>
            <a:endParaRPr lang="pt-PT" dirty="0"/>
          </a:p>
        </p:txBody>
      </p:sp>
      <p:pic>
        <p:nvPicPr>
          <p:cNvPr id="10" name="Imagem 9" descr="11.d.joao_v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420888"/>
            <a:ext cx="2952328" cy="355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74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260649"/>
            <a:ext cx="45755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	:</a:t>
            </a:r>
          </a:p>
          <a:p>
            <a:endParaRPr lang="pt-PT" sz="2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PT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7668344" y="122605"/>
            <a:ext cx="140615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t-PT" b="1" dirty="0" smtClean="0">
                <a:solidFill>
                  <a:schemeClr val="bg1">
                    <a:lumMod val="95000"/>
                  </a:schemeClr>
                </a:solidFill>
              </a:rPr>
              <a:t>monumento</a:t>
            </a:r>
            <a:endParaRPr lang="pt-PT" dirty="0"/>
          </a:p>
        </p:txBody>
      </p:sp>
      <p:sp>
        <p:nvSpPr>
          <p:cNvPr id="10" name="Rectângulo 9"/>
          <p:cNvSpPr/>
          <p:nvPr/>
        </p:nvSpPr>
        <p:spPr>
          <a:xfrm>
            <a:off x="251520" y="1340768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obras iniciaram em 1717 a 17 de novembro, e concluída no ano de 1730 dia do 41º aniversário do rei.</a:t>
            </a:r>
          </a:p>
          <a:p>
            <a:endParaRPr lang="pt-PT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Prosseguindo com alguns acrescentos posteriores  até 1737</a:t>
            </a:r>
            <a:endParaRPr lang="pt-PT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0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755576" y="764704"/>
            <a:ext cx="78176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2800" b="1" dirty="0" smtClean="0">
              <a:solidFill>
                <a:srgbClr val="002060"/>
              </a:solidFill>
            </a:endParaRPr>
          </a:p>
          <a:p>
            <a:r>
              <a:rPr lang="pt-PT" sz="2800" b="1" dirty="0" smtClean="0">
                <a:solidFill>
                  <a:srgbClr val="002060"/>
                </a:solidFill>
              </a:rPr>
              <a:t>Publicado </a:t>
            </a:r>
            <a:r>
              <a:rPr lang="pt-PT" sz="2800" b="1" dirty="0">
                <a:solidFill>
                  <a:srgbClr val="002060"/>
                </a:solidFill>
              </a:rPr>
              <a:t>em 1982, o </a:t>
            </a:r>
            <a:r>
              <a:rPr lang="pt-PT" sz="2800" b="1" i="1" dirty="0">
                <a:solidFill>
                  <a:srgbClr val="002060"/>
                </a:solidFill>
              </a:rPr>
              <a:t>Memorial do Convento</a:t>
            </a:r>
            <a:r>
              <a:rPr lang="pt-PT" sz="2800" b="1" dirty="0">
                <a:solidFill>
                  <a:srgbClr val="002060"/>
                </a:solidFill>
              </a:rPr>
              <a:t>, de José Saramago, narra o período de </a:t>
            </a:r>
            <a:r>
              <a:rPr lang="pt-PT" sz="2800" b="1" dirty="0" smtClean="0">
                <a:solidFill>
                  <a:srgbClr val="002060"/>
                </a:solidFill>
              </a:rPr>
              <a:t>construção do  </a:t>
            </a:r>
            <a:r>
              <a:rPr lang="pt-PT" sz="2800" b="1" dirty="0">
                <a:solidFill>
                  <a:srgbClr val="002060"/>
                </a:solidFill>
              </a:rPr>
              <a:t>Convento, em Mafra, em cumprimento de promessa feita pelo rei D. João </a:t>
            </a:r>
            <a:r>
              <a:rPr lang="pt-PT" sz="2800" b="1" dirty="0" smtClean="0">
                <a:solidFill>
                  <a:srgbClr val="002060"/>
                </a:solidFill>
              </a:rPr>
              <a:t>V.</a:t>
            </a:r>
          </a:p>
          <a:p>
            <a:endParaRPr lang="pt-PT" sz="2800" b="1" dirty="0">
              <a:solidFill>
                <a:srgbClr val="002060"/>
              </a:solidFill>
            </a:endParaRPr>
          </a:p>
          <a:p>
            <a:r>
              <a:rPr lang="pt-PT" sz="2800" b="1" dirty="0" smtClean="0">
                <a:solidFill>
                  <a:srgbClr val="002060"/>
                </a:solidFill>
              </a:rPr>
              <a:t>Concomitantemente</a:t>
            </a:r>
            <a:r>
              <a:rPr lang="pt-PT" sz="2800" b="1" dirty="0">
                <a:solidFill>
                  <a:srgbClr val="002060"/>
                </a:solidFill>
              </a:rPr>
              <a:t>, é narrada a construção de uma passarola, sonho do padre Bartolomeu com os auspícios do rei, mas perigosamente à margem do Santo </a:t>
            </a:r>
            <a:r>
              <a:rPr lang="pt-PT" sz="2800" b="1" dirty="0" smtClean="0">
                <a:solidFill>
                  <a:srgbClr val="002060"/>
                </a:solidFill>
              </a:rPr>
              <a:t>Ofício.</a:t>
            </a:r>
          </a:p>
          <a:p>
            <a:endParaRPr lang="pt-PT" sz="2800" b="1" dirty="0">
              <a:solidFill>
                <a:srgbClr val="002060"/>
              </a:solidFill>
            </a:endParaRPr>
          </a:p>
          <a:p>
            <a:r>
              <a:rPr lang="pt-PT" sz="2800" b="1" dirty="0" smtClean="0">
                <a:solidFill>
                  <a:srgbClr val="002060"/>
                </a:solidFill>
              </a:rPr>
              <a:t>O </a:t>
            </a:r>
            <a:r>
              <a:rPr lang="pt-PT" sz="2800" b="1" dirty="0">
                <a:solidFill>
                  <a:srgbClr val="002060"/>
                </a:solidFill>
              </a:rPr>
              <a:t>padre é ajudado pelo casal Baltasar / Blimunda. </a:t>
            </a:r>
            <a:endParaRPr lang="pt-PT" sz="2800" dirty="0">
              <a:solidFill>
                <a:srgbClr val="002060"/>
              </a:solidFill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251520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livro – Memorial do Convento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xmlns="" val="276497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1520" y="260648"/>
            <a:ext cx="4575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livro – Memorial do Convento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</a:t>
            </a:r>
            <a:endParaRPr lang="pt-PT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33499" y="968534"/>
            <a:ext cx="7410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bg1"/>
                </a:solidFill>
              </a:rPr>
              <a:t>A importância da literatura na consolidação do património cultural</a:t>
            </a:r>
            <a:endParaRPr lang="pt-PT" sz="2800" b="1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733499" y="2067366"/>
            <a:ext cx="79928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rgbClr val="002060"/>
                </a:solidFill>
              </a:rPr>
              <a:t>O livro </a:t>
            </a:r>
            <a:r>
              <a:rPr lang="pt-PT" sz="2800" b="1" dirty="0">
                <a:solidFill>
                  <a:srgbClr val="002060"/>
                </a:solidFill>
              </a:rPr>
              <a:t>“Memorial do </a:t>
            </a:r>
            <a:r>
              <a:rPr lang="pt-PT" sz="2800" b="1" dirty="0" smtClean="0">
                <a:solidFill>
                  <a:srgbClr val="002060"/>
                </a:solidFill>
              </a:rPr>
              <a:t>Convento</a:t>
            </a:r>
            <a:r>
              <a:rPr lang="pt-PT" sz="2800" b="1" dirty="0">
                <a:solidFill>
                  <a:srgbClr val="002060"/>
                </a:solidFill>
              </a:rPr>
              <a:t>” de José Saramago </a:t>
            </a:r>
            <a:r>
              <a:rPr lang="pt-PT" sz="2800" b="1" dirty="0" smtClean="0">
                <a:solidFill>
                  <a:srgbClr val="002060"/>
                </a:solidFill>
              </a:rPr>
              <a:t>é </a:t>
            </a:r>
            <a:r>
              <a:rPr lang="pt-PT" sz="2800" b="1" dirty="0">
                <a:solidFill>
                  <a:srgbClr val="002060"/>
                </a:solidFill>
              </a:rPr>
              <a:t>de grande importância para a consolidação do património arquitetónico Português como atesta a obra Palácio </a:t>
            </a:r>
            <a:r>
              <a:rPr lang="pt-PT" sz="2800" b="1" i="1" dirty="0">
                <a:solidFill>
                  <a:srgbClr val="002060"/>
                </a:solidFill>
              </a:rPr>
              <a:t>Convento de Mafra</a:t>
            </a:r>
            <a:r>
              <a:rPr lang="pt-PT" sz="2800" b="1" dirty="0">
                <a:solidFill>
                  <a:srgbClr val="002060"/>
                </a:solidFill>
              </a:rPr>
              <a:t>. Através da leitura deste livro projeta-se mundialmente esta obra arquitetónica, levando aos quatro cantos do mundo detalhadamente o espaço, o </a:t>
            </a:r>
            <a:r>
              <a:rPr lang="pt-PT" sz="2800" b="1" dirty="0" smtClean="0">
                <a:solidFill>
                  <a:srgbClr val="002060"/>
                </a:solidFill>
              </a:rPr>
              <a:t>tempo e o </a:t>
            </a:r>
            <a:r>
              <a:rPr lang="pt-PT" sz="2800" b="1" dirty="0">
                <a:solidFill>
                  <a:srgbClr val="002060"/>
                </a:solidFill>
              </a:rPr>
              <a:t>estilo </a:t>
            </a:r>
            <a:r>
              <a:rPr lang="pt-PT" sz="2800" b="1" dirty="0" smtClean="0">
                <a:solidFill>
                  <a:srgbClr val="002060"/>
                </a:solidFill>
              </a:rPr>
              <a:t>desta obra. </a:t>
            </a:r>
            <a:endParaRPr lang="pt-PT" sz="2800" b="1" dirty="0">
              <a:solidFill>
                <a:srgbClr val="002060"/>
              </a:solidFill>
            </a:endParaRPr>
          </a:p>
          <a:p>
            <a:endParaRPr lang="pt-PT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2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246267\Dropbox\CLC2_Património Cultural\CLC 2 Ana Cristina Ribeiro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5947" y="6021288"/>
            <a:ext cx="81449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xão recta 5"/>
          <p:cNvCxnSpPr/>
          <p:nvPr/>
        </p:nvCxnSpPr>
        <p:spPr>
          <a:xfrm>
            <a:off x="251520" y="6381328"/>
            <a:ext cx="7632848" cy="1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79512" y="6453336"/>
            <a:ext cx="77048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elaborado por: Sónia Almeida | Paulo Alves | Jorge Plácido | Diogo Duarte | Hilário Rodrigues |   CLC 2 13 Dez 2011</a:t>
            </a:r>
            <a:endParaRPr lang="pt-PT" sz="10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m 4" descr="mem.convento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167380"/>
            <a:ext cx="1296144" cy="1925916"/>
          </a:xfrm>
          <a:prstGeom prst="rect">
            <a:avLst/>
          </a:prstGeom>
        </p:spPr>
      </p:pic>
      <p:pic>
        <p:nvPicPr>
          <p:cNvPr id="8" name="Imagem 7" descr="mem.convento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149080"/>
            <a:ext cx="1224136" cy="1987087"/>
          </a:xfrm>
          <a:prstGeom prst="rect">
            <a:avLst/>
          </a:prstGeom>
        </p:spPr>
      </p:pic>
      <p:pic>
        <p:nvPicPr>
          <p:cNvPr id="9" name="Imagem 8" descr="mem.convento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4125206"/>
            <a:ext cx="1368152" cy="1968090"/>
          </a:xfrm>
          <a:prstGeom prst="rect">
            <a:avLst/>
          </a:prstGeom>
        </p:spPr>
      </p:pic>
      <p:pic>
        <p:nvPicPr>
          <p:cNvPr id="10" name="Imagem 9" descr="mem.convento4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4149080"/>
            <a:ext cx="1783085" cy="1783085"/>
          </a:xfrm>
          <a:prstGeom prst="rect">
            <a:avLst/>
          </a:prstGeom>
        </p:spPr>
      </p:pic>
      <p:sp>
        <p:nvSpPr>
          <p:cNvPr id="12" name="Rectângulo 11"/>
          <p:cNvSpPr/>
          <p:nvPr/>
        </p:nvSpPr>
        <p:spPr>
          <a:xfrm>
            <a:off x="683568" y="332656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rgbClr val="002060"/>
                </a:solidFill>
              </a:rPr>
              <a:t>A atribuição, do Prémio Nobel da Literatura a José Saramago, para além de justamente consagrar um grande escritor e a sua obra, constitui um importante contributo para afirmação da literatura de língua Portuguesa no mundo e reconhecimento do português como língua de referência na cultura mundial. </a:t>
            </a:r>
            <a:endParaRPr lang="pt-P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6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onlight">
  <a:themeElements>
    <a:clrScheme name="Moonlight">
      <a:dk1>
        <a:srgbClr val="595959"/>
      </a:dk1>
      <a:lt1>
        <a:srgbClr val="FFFFFF"/>
      </a:lt1>
      <a:dk2>
        <a:srgbClr val="2AB7FF"/>
      </a:dk2>
      <a:lt2>
        <a:srgbClr val="DBE5F1"/>
      </a:lt2>
      <a:accent1>
        <a:srgbClr val="20378C"/>
      </a:accent1>
      <a:accent2>
        <a:srgbClr val="A20000"/>
      </a:accent2>
      <a:accent3>
        <a:srgbClr val="534088"/>
      </a:accent3>
      <a:accent4>
        <a:srgbClr val="2D9123"/>
      </a:accent4>
      <a:accent5>
        <a:srgbClr val="7E2C80"/>
      </a:accent5>
      <a:accent6>
        <a:srgbClr val="4A4EC5"/>
      </a:accent6>
      <a:hlink>
        <a:srgbClr val="BBECFF"/>
      </a:hlink>
      <a:folHlink>
        <a:srgbClr val="DDDDDD"/>
      </a:folHlink>
    </a:clrScheme>
    <a:fontScheme name="Moonlight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onlight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50000"/>
              </a:schemeClr>
            </a:gs>
            <a:gs pos="35000">
              <a:schemeClr val="phClr">
                <a:tint val="80000"/>
                <a:satMod val="200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path path="rect">
            <a:fillToRect l="100000" t="100000"/>
          </a:path>
        </a:gradFill>
        <a:gradFill rotWithShape="1">
          <a:gsLst>
            <a:gs pos="0">
              <a:schemeClr val="phClr">
                <a:shade val="60000"/>
                <a:satMod val="150000"/>
              </a:schemeClr>
            </a:gs>
            <a:gs pos="80000">
              <a:schemeClr val="phClr">
                <a:shade val="100000"/>
                <a:satMod val="130000"/>
              </a:schemeClr>
            </a:gs>
            <a:gs pos="100000">
              <a:schemeClr val="phClr">
                <a:tint val="9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atMod val="110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</a:lnStyleLst>
      <a:effectStyleLst>
        <a:effectStyle>
          <a:effectLst>
            <a:outerShdw blurRad="50800" dist="25400" dir="5400000" sx="101000" sy="101000" algn="ctr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12700" prst="softRound"/>
          </a:sp3d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  <a:softEdge rad="3175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rect">
            <a:fillToRect l="100000" t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TC010258014[[fn=Tema Luar]]</Template>
  <TotalTime>429</TotalTime>
  <Words>607</Words>
  <Application>Microsoft Office PowerPoint</Application>
  <PresentationFormat>Apresentação no Ecrã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Moonlight</vt:lpstr>
      <vt:lpstr>Memorial do Convento, a obra e o livro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webgrafia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1246267</dc:creator>
  <cp:lastModifiedBy>Paulo Alves</cp:lastModifiedBy>
  <cp:revision>65</cp:revision>
  <dcterms:created xsi:type="dcterms:W3CDTF">2011-12-13T20:06:30Z</dcterms:created>
  <dcterms:modified xsi:type="dcterms:W3CDTF">2012-01-05T21:10:20Z</dcterms:modified>
</cp:coreProperties>
</file>